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2589212" y="1145063"/>
            <a:ext cx="8915399" cy="169642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ADVANCED TOPICS IN DATABASES</a:t>
            </a:r>
            <a:endParaRPr lang="el-GR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2589211" y="3418140"/>
            <a:ext cx="8915399" cy="577216"/>
          </a:xfrm>
        </p:spPr>
        <p:txBody>
          <a:bodyPr>
            <a:normAutofit/>
          </a:bodyPr>
          <a:lstStyle/>
          <a:p>
            <a:r>
              <a:rPr lang="el-GR" sz="2400" b="1" dirty="0"/>
              <a:t>Εργασία στις Χωρικές Βάσεις Δεδομένων</a:t>
            </a:r>
            <a:endParaRPr lang="el-GR" sz="2400" b="1" dirty="0"/>
          </a:p>
        </p:txBody>
      </p:sp>
      <p:sp>
        <p:nvSpPr>
          <p:cNvPr id="4" name="Υπότιτλος 2"/>
          <p:cNvSpPr txBox="1">
            <a:spLocks/>
          </p:cNvSpPr>
          <p:nvPr/>
        </p:nvSpPr>
        <p:spPr>
          <a:xfrm>
            <a:off x="2589211" y="4756786"/>
            <a:ext cx="8915399" cy="577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l-GR" sz="2400" dirty="0" err="1" smtClean="0"/>
              <a:t>Λιαπίκος</a:t>
            </a:r>
            <a:r>
              <a:rPr lang="el-GR" sz="2400" dirty="0" smtClean="0"/>
              <a:t> Θεόδωρος, ΑΜ: 11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3498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Μη χωρικά </a:t>
            </a:r>
            <a:r>
              <a:rPr lang="el-GR" dirty="0" smtClean="0"/>
              <a:t>δεδομένα</a:t>
            </a:r>
            <a:r>
              <a:rPr lang="en-US" dirty="0" smtClean="0"/>
              <a:t> (</a:t>
            </a:r>
            <a:r>
              <a:rPr lang="el-GR" dirty="0" smtClean="0"/>
              <a:t>συνθετικά)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People (</a:t>
            </a:r>
            <a:r>
              <a:rPr lang="el-GR" dirty="0" smtClean="0"/>
              <a:t>οι άνθρωποι που δουλεύουν στα αγροκτήματα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Plants</a:t>
            </a:r>
            <a:r>
              <a:rPr lang="el-GR" dirty="0" smtClean="0"/>
              <a:t> (τα φυτά καλλιέργειας)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Annual </a:t>
            </a:r>
            <a:r>
              <a:rPr lang="en-US" dirty="0" err="1" smtClean="0"/>
              <a:t>preformances</a:t>
            </a:r>
            <a:r>
              <a:rPr lang="el-GR" dirty="0" smtClean="0"/>
              <a:t> (οι ετήσιες αποδόσεις καλλιέργειας)</a:t>
            </a: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r>
              <a:rPr lang="en-US" dirty="0" err="1" smtClean="0"/>
              <a:t>Parcel_id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Name</a:t>
            </a:r>
          </a:p>
          <a:p>
            <a:r>
              <a:rPr lang="en-US" dirty="0" smtClean="0"/>
              <a:t>Season</a:t>
            </a:r>
          </a:p>
          <a:p>
            <a:endParaRPr lang="el-GR" dirty="0" smtClean="0"/>
          </a:p>
          <a:p>
            <a:r>
              <a:rPr lang="en-US" dirty="0" err="1" smtClean="0"/>
              <a:t>Parcel_id</a:t>
            </a:r>
            <a:endParaRPr lang="en-US" dirty="0" smtClean="0"/>
          </a:p>
          <a:p>
            <a:r>
              <a:rPr lang="en-US" dirty="0" err="1" smtClean="0"/>
              <a:t>Plant_id</a:t>
            </a:r>
            <a:endParaRPr lang="en-US" dirty="0" smtClean="0"/>
          </a:p>
          <a:p>
            <a:r>
              <a:rPr lang="en-US" dirty="0" smtClean="0"/>
              <a:t>Performance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64670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Διάγραμμα Οντοτήτων – Συσχετίσεων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35" y="1450204"/>
            <a:ext cx="9420137" cy="4979472"/>
          </a:xfrm>
        </p:spPr>
      </p:pic>
    </p:spTree>
    <p:extLst>
      <p:ext uri="{BB962C8B-B14F-4D97-AF65-F5344CB8AC3E}">
        <p14:creationId xmlns:p14="http://schemas.microsoft.com/office/powerpoint/2010/main" val="417762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Σχεσιακό Μοντέλο Δεδομένων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12" y="1264555"/>
            <a:ext cx="3084828" cy="5482754"/>
          </a:xfrm>
        </p:spPr>
      </p:pic>
    </p:spTree>
    <p:extLst>
      <p:ext uri="{BB962C8B-B14F-4D97-AF65-F5344CB8AC3E}">
        <p14:creationId xmlns:p14="http://schemas.microsoft.com/office/powerpoint/2010/main" val="392341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Μη χωρικά ερωτήματα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3070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1. Να </a:t>
            </a:r>
            <a:r>
              <a:rPr lang="el-GR" sz="2400" kern="100" dirty="0">
                <a:latin typeface="Franklin Gothic Book"/>
                <a:ea typeface="Noto Serif CJK SC"/>
                <a:cs typeface="Franklin Gothic Book"/>
              </a:rPr>
              <a:t>υπολογιστεί η συνολική απόδοση όλων των αγροκτημάτων σε όλα τα είδη καλλιέργειας</a:t>
            </a:r>
            <a:endParaRPr lang="el-GR" sz="2400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1943" y="1905000"/>
            <a:ext cx="6554458" cy="933176"/>
          </a:xfrm>
          <a:prstGeom prst="rect">
            <a:avLst/>
          </a:prstGeom>
        </p:spPr>
      </p:pic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13" y="1851453"/>
            <a:ext cx="3272589" cy="4787871"/>
          </a:xfrm>
        </p:spPr>
      </p:pic>
    </p:spTree>
    <p:extLst>
      <p:ext uri="{BB962C8B-B14F-4D97-AF65-F5344CB8AC3E}">
        <p14:creationId xmlns:p14="http://schemas.microsoft.com/office/powerpoint/2010/main" val="206533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2. </a:t>
            </a:r>
            <a:r>
              <a:rPr lang="el-GR" sz="2400" kern="100" dirty="0">
                <a:latin typeface="Franklin Gothic Book"/>
                <a:ea typeface="Noto Serif CJK SC"/>
                <a:cs typeface="Franklin Gothic Book"/>
              </a:rPr>
              <a:t>Πόσοι είναι οι περισσότεροι άνθρωποι, που απασχολούνται σε κάποιο αγρόκτημα</a:t>
            </a:r>
            <a:endParaRPr lang="el-GR" sz="2400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2033" y="1905000"/>
            <a:ext cx="5617562" cy="1704474"/>
          </a:xfrm>
          <a:prstGeom prst="rect">
            <a:avLst/>
          </a:prstGeom>
        </p:spPr>
      </p:pic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29" y="1685750"/>
            <a:ext cx="3532471" cy="2980196"/>
          </a:xfrm>
        </p:spPr>
      </p:pic>
      <p:pic>
        <p:nvPicPr>
          <p:cNvPr id="6" name="Θέση περιεχομένου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29" y="4890036"/>
            <a:ext cx="3532471" cy="10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4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3. </a:t>
            </a:r>
            <a:r>
              <a:rPr lang="el-GR" sz="2400" dirty="0"/>
              <a:t>Ποιο είναι το αγρόκτημα με τη μικρότερη (μη μηδενική) αξία ανά στρέμμα</a:t>
            </a:r>
            <a:endParaRPr lang="el-GR" sz="2400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11" y="2512195"/>
            <a:ext cx="3272589" cy="914399"/>
          </a:xfrm>
        </p:spPr>
      </p:pic>
      <p:pic>
        <p:nvPicPr>
          <p:cNvPr id="8" name="Θέση περιεχομένου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3813" y="2512195"/>
            <a:ext cx="6347278" cy="13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742174" y="624110"/>
            <a:ext cx="10270154" cy="1280890"/>
          </a:xfrm>
        </p:spPr>
        <p:txBody>
          <a:bodyPr>
            <a:normAutofit fontScale="90000"/>
          </a:bodyPr>
          <a:lstStyle/>
          <a:p>
            <a:r>
              <a:rPr lang="en-US" sz="2700" kern="100" dirty="0" smtClean="0">
                <a:latin typeface="Franklin Gothic Book"/>
                <a:ea typeface="Noto Serif CJK SC"/>
                <a:cs typeface="Franklin Gothic Book"/>
              </a:rPr>
              <a:t>4</a:t>
            </a:r>
            <a:r>
              <a:rPr lang="el-GR" sz="2700" kern="100" dirty="0" smtClean="0">
                <a:latin typeface="Franklin Gothic Book"/>
                <a:ea typeface="Noto Serif CJK SC"/>
                <a:cs typeface="Franklin Gothic Book"/>
              </a:rPr>
              <a:t>. </a:t>
            </a:r>
            <a:r>
              <a:rPr lang="el-GR" sz="2700" dirty="0"/>
              <a:t>Πόσα είναι τα αγροκτήματα των οποίων η αξία ανά στρέμμα (μη μηδενική) είναι μεγαλύτερη από το μέσο όρο</a:t>
            </a:r>
            <a:r>
              <a:rPr lang="el-GR" sz="3200" dirty="0"/>
              <a:t/>
            </a:r>
            <a:br>
              <a:rPr lang="el-GR" sz="3200" dirty="0"/>
            </a:br>
            <a:endParaRPr lang="el-GR" sz="3200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335" y="2521018"/>
            <a:ext cx="3272589" cy="948857"/>
          </a:xfr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1405" y="2521018"/>
            <a:ext cx="6099803" cy="12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37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618072" y="624110"/>
            <a:ext cx="9394256" cy="1280890"/>
          </a:xfrm>
        </p:spPr>
        <p:txBody>
          <a:bodyPr>
            <a:normAutofit fontScale="90000"/>
          </a:bodyPr>
          <a:lstStyle/>
          <a:p>
            <a:r>
              <a:rPr lang="el-GR" sz="2700" kern="100" dirty="0" smtClean="0">
                <a:latin typeface="Franklin Gothic Book"/>
                <a:ea typeface="Noto Serif CJK SC"/>
                <a:cs typeface="Franklin Gothic Book"/>
              </a:rPr>
              <a:t>5. </a:t>
            </a:r>
            <a:r>
              <a:rPr lang="el-GR" sz="2700" dirty="0"/>
              <a:t>Πόσα είναι τα αγροκτήματα που ασχολούνται με την καλλιέργεια του κάθε φυτού κάθε εποχή του χρόνου</a:t>
            </a:r>
            <a:br>
              <a:rPr lang="el-GR" sz="2700" dirty="0"/>
            </a:br>
            <a:r>
              <a:rPr lang="el-GR" sz="3200" dirty="0"/>
              <a:t/>
            </a:r>
            <a:br>
              <a:rPr lang="el-GR" sz="3200" dirty="0"/>
            </a:br>
            <a:endParaRPr lang="el-GR" sz="3200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86" y="1953131"/>
            <a:ext cx="4348320" cy="4014531"/>
          </a:xfrm>
        </p:spPr>
      </p:pic>
      <p:pic>
        <p:nvPicPr>
          <p:cNvPr id="6" name="Θέση περιεχομένου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7402" y="1953132"/>
            <a:ext cx="6207180" cy="10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3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618072" y="624110"/>
            <a:ext cx="9394256" cy="1280890"/>
          </a:xfrm>
        </p:spPr>
        <p:txBody>
          <a:bodyPr>
            <a:normAutofit fontScale="90000"/>
          </a:bodyPr>
          <a:lstStyle/>
          <a:p>
            <a:r>
              <a:rPr lang="el-GR" sz="2700" kern="100" dirty="0" smtClean="0">
                <a:latin typeface="Franklin Gothic Book"/>
                <a:ea typeface="Noto Serif CJK SC"/>
                <a:cs typeface="Franklin Gothic Book"/>
              </a:rPr>
              <a:t>6. </a:t>
            </a:r>
            <a:r>
              <a:rPr lang="el-GR" sz="2700" dirty="0"/>
              <a:t>Ποια εποχή ευδοκιμεί το φυτό με την καλύτερη απόδοση καλλιέργειας</a:t>
            </a:r>
            <a:br>
              <a:rPr lang="el-GR" sz="2700" dirty="0"/>
            </a:br>
            <a:r>
              <a:rPr lang="el-GR" sz="3200" dirty="0"/>
              <a:t/>
            </a:r>
            <a:br>
              <a:rPr lang="el-GR" sz="3200" dirty="0"/>
            </a:br>
            <a:endParaRPr lang="el-GR" sz="3200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83" y="1905000"/>
            <a:ext cx="4348320" cy="1947255"/>
          </a:xfrm>
        </p:spPr>
      </p:pic>
      <p:pic>
        <p:nvPicPr>
          <p:cNvPr id="4" name="Θέση περιεχομένου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37428" y="1953131"/>
            <a:ext cx="6203524" cy="1636789"/>
          </a:xfrm>
          <a:prstGeom prst="rect">
            <a:avLst/>
          </a:prstGeom>
        </p:spPr>
      </p:pic>
      <p:pic>
        <p:nvPicPr>
          <p:cNvPr id="7" name="Θέση περιεχομένου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83" y="4500080"/>
            <a:ext cx="4348320" cy="126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8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Περιβάλλον ανάπτυξης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Mint 19.0 (Cinnamon 3.8.9)</a:t>
            </a:r>
          </a:p>
          <a:p>
            <a:r>
              <a:rPr lang="el-GR" dirty="0" smtClean="0"/>
              <a:t>Αποθήκευση δεδομένων: </a:t>
            </a:r>
            <a:r>
              <a:rPr lang="en-US" dirty="0" smtClean="0"/>
              <a:t>PostgreSQL 2.5.2</a:t>
            </a:r>
          </a:p>
          <a:p>
            <a:r>
              <a:rPr lang="el-GR" dirty="0" smtClean="0"/>
              <a:t>Υποστήριξη χωρικών δεδομένων: </a:t>
            </a:r>
            <a:r>
              <a:rPr lang="en-US" dirty="0" err="1" smtClean="0"/>
              <a:t>PostGIS</a:t>
            </a:r>
            <a:r>
              <a:rPr lang="en-US" dirty="0" smtClean="0"/>
              <a:t> 2.5.2</a:t>
            </a:r>
            <a:endParaRPr lang="el-GR" dirty="0" smtClean="0"/>
          </a:p>
          <a:p>
            <a:r>
              <a:rPr lang="el-GR" dirty="0" smtClean="0"/>
              <a:t>Διαχείριση ΒΔ: </a:t>
            </a:r>
            <a:r>
              <a:rPr lang="en-US" dirty="0" err="1" smtClean="0"/>
              <a:t>pgAdmin</a:t>
            </a:r>
            <a:r>
              <a:rPr lang="en-US" dirty="0" smtClean="0"/>
              <a:t> 4.8-2</a:t>
            </a:r>
          </a:p>
          <a:p>
            <a:r>
              <a:rPr lang="el-GR" dirty="0" err="1" smtClean="0"/>
              <a:t>Οπτικοποίηση</a:t>
            </a:r>
            <a:r>
              <a:rPr lang="el-GR" dirty="0" smtClean="0"/>
              <a:t> χωρικών δεδομένων: </a:t>
            </a:r>
            <a:r>
              <a:rPr lang="en-US" dirty="0" smtClean="0"/>
              <a:t>QGIS 2.18.17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6113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618072" y="624110"/>
            <a:ext cx="9394256" cy="1280890"/>
          </a:xfrm>
        </p:spPr>
        <p:txBody>
          <a:bodyPr>
            <a:no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7. </a:t>
            </a:r>
            <a:r>
              <a:rPr lang="el-GR" sz="2400" dirty="0"/>
              <a:t>Να υπολογιστεί η μέση απόδοση καλλιέργειας του φυτού plant_15 στα αγροκτήματα που το </a:t>
            </a:r>
            <a:r>
              <a:rPr lang="el-GR" sz="2400" dirty="0" err="1"/>
              <a:t>id</a:t>
            </a:r>
            <a:r>
              <a:rPr lang="el-GR" sz="2400" dirty="0"/>
              <a:t> τους ξεκινά με '100'</a:t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83" y="2261137"/>
            <a:ext cx="4348320" cy="1269863"/>
          </a:xfrm>
        </p:spPr>
      </p:pic>
      <p:pic>
        <p:nvPicPr>
          <p:cNvPr id="6" name="Θέση περιεχομένου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1811" y="2261137"/>
            <a:ext cx="5965347" cy="15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3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618072" y="624110"/>
            <a:ext cx="9394256" cy="1280890"/>
          </a:xfrm>
        </p:spPr>
        <p:txBody>
          <a:bodyPr>
            <a:no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8. </a:t>
            </a:r>
            <a:r>
              <a:rPr lang="el-GR" sz="2400" dirty="0"/>
              <a:t>Να υπολογιστεί το πλήθος των ατόμων που δουλεύουν σε κάθε ένα από τα 5 αγροκτήματα, που παρουσιάζουν τις μεγαλύτερες ετήσιες αποδόσεις</a:t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11" y="2261137"/>
            <a:ext cx="4390518" cy="2512994"/>
          </a:xfrm>
        </p:spPr>
      </p:pic>
      <p:pic>
        <p:nvPicPr>
          <p:cNvPr id="4" name="Θέση περιεχομένου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4710" y="2261137"/>
            <a:ext cx="6016242" cy="23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Χωρικά ερωτήματα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4344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002054" y="624110"/>
            <a:ext cx="9394256" cy="1060311"/>
          </a:xfrm>
        </p:spPr>
        <p:txBody>
          <a:bodyPr>
            <a:no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1. </a:t>
            </a:r>
            <a:r>
              <a:rPr lang="el-GR" sz="2400" dirty="0"/>
              <a:t>Ζητείται ο υπολογισμός του συνολικού εμβαδού των 5 πιο ακριβών σε αξία κτημάτων (</a:t>
            </a:r>
            <a:r>
              <a:rPr lang="el-GR" sz="2400" dirty="0" err="1"/>
              <a:t>parcels</a:t>
            </a:r>
            <a:r>
              <a:rPr lang="el-GR" sz="2400" dirty="0"/>
              <a:t>) του χάρτη</a:t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3648" y="1790299"/>
            <a:ext cx="5075784" cy="1990503"/>
          </a:xfrm>
          <a:prstGeom prst="rect">
            <a:avLst/>
          </a:prstGeom>
        </p:spPr>
      </p:pic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82" y="1790299"/>
            <a:ext cx="3998188" cy="866274"/>
          </a:xfrm>
        </p:spPr>
      </p:pic>
      <p:pic>
        <p:nvPicPr>
          <p:cNvPr id="9" name="Θέση περιεχομένου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82" y="2924474"/>
            <a:ext cx="3243715" cy="36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13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002054" y="624110"/>
            <a:ext cx="9394256" cy="1060311"/>
          </a:xfrm>
        </p:spPr>
        <p:txBody>
          <a:bodyPr>
            <a:no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2. </a:t>
            </a:r>
            <a:r>
              <a:rPr lang="el-GR" sz="2400" dirty="0"/>
              <a:t>Ζητείται ο υπολογισμός της περιμέτρου του πιο μεγάλου πάρκου του χάρτη</a:t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82" y="1794385"/>
            <a:ext cx="3998188" cy="858101"/>
          </a:xfrm>
        </p:spPr>
      </p:pic>
      <p:pic>
        <p:nvPicPr>
          <p:cNvPr id="9" name="Θέση περιεχομένου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82" y="2959373"/>
            <a:ext cx="3243715" cy="3580292"/>
          </a:xfrm>
          <a:prstGeom prst="rect">
            <a:avLst/>
          </a:prstGeom>
        </p:spPr>
      </p:pic>
      <p:pic>
        <p:nvPicPr>
          <p:cNvPr id="4" name="Θέση περιεχομένου 3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85925" y="1790299"/>
            <a:ext cx="4431712" cy="16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90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002054" y="624110"/>
            <a:ext cx="9394256" cy="1060311"/>
          </a:xfrm>
        </p:spPr>
        <p:txBody>
          <a:bodyPr>
            <a:no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3. </a:t>
            </a:r>
            <a:r>
              <a:rPr lang="el-GR" sz="2400" dirty="0"/>
              <a:t>Ζητείται ο εντοπισμός των κτημάτων που καλύπτονται πλήρως από τη ζώνη X500 του </a:t>
            </a:r>
            <a:r>
              <a:rPr lang="el-GR" sz="2400" dirty="0" err="1"/>
              <a:t>firm</a:t>
            </a: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34" y="1892680"/>
            <a:ext cx="4123140" cy="4476293"/>
          </a:xfrm>
        </p:spPr>
      </p:pic>
      <p:pic>
        <p:nvPicPr>
          <p:cNvPr id="9" name="Θέση περιεχομένου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5" y="3168417"/>
            <a:ext cx="3445844" cy="3194948"/>
          </a:xfrm>
          <a:prstGeom prst="rect">
            <a:avLst/>
          </a:prstGeom>
        </p:spPr>
      </p:pic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18164" y="1794385"/>
            <a:ext cx="5717534" cy="11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02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002054" y="624110"/>
            <a:ext cx="9394256" cy="1060311"/>
          </a:xfrm>
        </p:spPr>
        <p:txBody>
          <a:bodyPr>
            <a:no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4. </a:t>
            </a:r>
            <a:r>
              <a:rPr lang="el-GR" sz="2400" dirty="0"/>
              <a:t>Ζητείται ο εντοπισμός των κτημάτων που τέμνονται από τη ζώνη X500 του </a:t>
            </a:r>
            <a:r>
              <a:rPr lang="el-GR" sz="2400" dirty="0" err="1"/>
              <a:t>firm</a:t>
            </a: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15" y="1892680"/>
            <a:ext cx="4105177" cy="4476293"/>
          </a:xfrm>
        </p:spPr>
      </p:pic>
      <p:pic>
        <p:nvPicPr>
          <p:cNvPr id="9" name="Θέση περιεχομένου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5" y="3168417"/>
            <a:ext cx="3445843" cy="3194948"/>
          </a:xfrm>
          <a:prstGeom prst="rect">
            <a:avLst/>
          </a:prstGeom>
        </p:spPr>
      </p:pic>
      <p:pic>
        <p:nvPicPr>
          <p:cNvPr id="4" name="Θέση περιεχομένου 3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4779" y="1806052"/>
            <a:ext cx="5874870" cy="11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93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002054" y="624110"/>
            <a:ext cx="9394256" cy="1060311"/>
          </a:xfrm>
        </p:spPr>
        <p:txBody>
          <a:bodyPr>
            <a:no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5. </a:t>
            </a:r>
            <a:r>
              <a:rPr lang="el-GR" sz="2400" dirty="0"/>
              <a:t>Ζητείται ο εντοπισμός των κτημάτων που επικαλύπτονται από τη ζώνη X500 του </a:t>
            </a:r>
            <a:r>
              <a:rPr lang="el-GR" sz="2400" dirty="0" err="1"/>
              <a:t>firm</a:t>
            </a: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15" y="1899752"/>
            <a:ext cx="4105177" cy="4462148"/>
          </a:xfrm>
        </p:spPr>
      </p:pic>
      <p:pic>
        <p:nvPicPr>
          <p:cNvPr id="9" name="Θέση περιεχομένου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5" y="3168417"/>
            <a:ext cx="3445843" cy="3194947"/>
          </a:xfrm>
          <a:prstGeom prst="rect">
            <a:avLst/>
          </a:prstGeom>
        </p:spPr>
      </p:pic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65154" y="1786801"/>
            <a:ext cx="5738810" cy="11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1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002054" y="624110"/>
            <a:ext cx="9394256" cy="1060311"/>
          </a:xfrm>
        </p:spPr>
        <p:txBody>
          <a:bodyPr>
            <a:noAutofit/>
          </a:bodyPr>
          <a:lstStyle/>
          <a:p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6. </a:t>
            </a:r>
            <a:r>
              <a:rPr lang="el-GR" sz="2400" dirty="0"/>
              <a:t>Ζητείται ο εντοπισμός των πάρκων από τα οποία διέρχεται κάποιος δρόμος</a:t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03" y="1899752"/>
            <a:ext cx="4007201" cy="4462148"/>
          </a:xfrm>
        </p:spPr>
      </p:pic>
      <p:pic>
        <p:nvPicPr>
          <p:cNvPr id="4" name="Θέση περιεχομένου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75914" y="1899752"/>
            <a:ext cx="5610415" cy="9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67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002054" y="624110"/>
            <a:ext cx="9394256" cy="1060311"/>
          </a:xfrm>
        </p:spPr>
        <p:txBody>
          <a:bodyPr>
            <a:noAutofit/>
          </a:bodyPr>
          <a:lstStyle/>
          <a:p>
            <a:r>
              <a:rPr lang="en-US" sz="2400" kern="100" dirty="0" smtClean="0">
                <a:latin typeface="Franklin Gothic Book"/>
                <a:ea typeface="Noto Serif CJK SC"/>
                <a:cs typeface="Franklin Gothic Book"/>
              </a:rPr>
              <a:t>7</a:t>
            </a:r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. </a:t>
            </a:r>
            <a:r>
              <a:rPr lang="el-GR" sz="2400" dirty="0"/>
              <a:t>Ζητείται ο υπολογισμός της μέγιστης απόστασης, που μπορεί να εμφανίζει το κάθε πάρκο από κάποιο άλλο πάρκο</a:t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42" y="1899751"/>
            <a:ext cx="3380800" cy="4747679"/>
          </a:xfrm>
        </p:spPr>
      </p:pic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2126" y="1899752"/>
            <a:ext cx="5943138" cy="16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4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Ithaca, N.Y. State, U.S.A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11537"/>
            <a:ext cx="3772504" cy="4400313"/>
          </a:xfrm>
        </p:spPr>
      </p:pic>
      <p:pic>
        <p:nvPicPr>
          <p:cNvPr id="6" name="Θέση περιεχομένου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44" y="1508910"/>
            <a:ext cx="3936666" cy="4395003"/>
          </a:xfrm>
        </p:spPr>
      </p:pic>
    </p:spTree>
    <p:extLst>
      <p:ext uri="{BB962C8B-B14F-4D97-AF65-F5344CB8AC3E}">
        <p14:creationId xmlns:p14="http://schemas.microsoft.com/office/powerpoint/2010/main" val="16093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002054" y="624110"/>
            <a:ext cx="9394256" cy="1060311"/>
          </a:xfrm>
        </p:spPr>
        <p:txBody>
          <a:bodyPr>
            <a:noAutofit/>
          </a:bodyPr>
          <a:lstStyle/>
          <a:p>
            <a:r>
              <a:rPr lang="en-US" sz="2400" kern="100" dirty="0" smtClean="0">
                <a:latin typeface="Franklin Gothic Book"/>
                <a:ea typeface="Noto Serif CJK SC"/>
                <a:cs typeface="Franklin Gothic Book"/>
              </a:rPr>
              <a:t>8</a:t>
            </a:r>
            <a:r>
              <a:rPr lang="el-GR" sz="2400" kern="100" dirty="0" smtClean="0">
                <a:latin typeface="Franklin Gothic Book"/>
                <a:ea typeface="Noto Serif CJK SC"/>
                <a:cs typeface="Franklin Gothic Book"/>
              </a:rPr>
              <a:t>. </a:t>
            </a:r>
            <a:r>
              <a:rPr lang="el-GR" sz="2400" dirty="0"/>
              <a:t>Ζητείται ο υπολογισμός της ελάχιστης απόστασης, που εμφανίζει το κάθε πάρκο από κάποιο άλλο πάρκο</a:t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r>
              <a:rPr lang="el-GR" sz="2400" dirty="0"/>
              <a:t/>
            </a:r>
            <a:br>
              <a:rPr lang="el-GR" sz="2400" dirty="0"/>
            </a:br>
            <a:endParaRPr lang="el-GR" sz="2400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42" y="1684421"/>
            <a:ext cx="3579570" cy="4783756"/>
          </a:xfrm>
        </p:spPr>
      </p:pic>
      <p:pic>
        <p:nvPicPr>
          <p:cNvPr id="4" name="Θέση περιεχομένου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27789" y="1684421"/>
            <a:ext cx="5918697" cy="31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Χωρικά δεδομένα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7145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Parcels (</a:t>
            </a:r>
            <a:r>
              <a:rPr lang="el-GR" dirty="0" smtClean="0"/>
              <a:t>αγροτεμάχια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296000"/>
            <a:ext cx="4786900" cy="5320498"/>
          </a:xfrm>
        </p:spPr>
      </p:pic>
      <p:sp>
        <p:nvSpPr>
          <p:cNvPr id="7" name="Θέση περιεχομένου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Μη χωρικά δεδομένα:</a:t>
            </a:r>
          </a:p>
          <a:p>
            <a:r>
              <a:rPr lang="el-GR" dirty="0"/>
              <a:t>Αξία γης</a:t>
            </a:r>
          </a:p>
          <a:p>
            <a:r>
              <a:rPr lang="el-GR" dirty="0"/>
              <a:t>Αξία κτηρίων</a:t>
            </a:r>
          </a:p>
          <a:p>
            <a:r>
              <a:rPr lang="el-GR" dirty="0"/>
              <a:t>Συνολική </a:t>
            </a:r>
            <a:r>
              <a:rPr lang="el-GR" dirty="0" smtClean="0"/>
              <a:t>αξία</a:t>
            </a:r>
            <a:endParaRPr lang="en-US" dirty="0" smtClean="0"/>
          </a:p>
          <a:p>
            <a:r>
              <a:rPr lang="el-GR" dirty="0" smtClean="0"/>
              <a:t>Έκταση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5648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Parks (</a:t>
            </a:r>
            <a:r>
              <a:rPr lang="el-GR" dirty="0"/>
              <a:t>πάρκα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Μη χωρικά δεδομένα:</a:t>
            </a:r>
          </a:p>
          <a:p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01" y="1112408"/>
            <a:ext cx="4881387" cy="5328000"/>
          </a:xfrm>
        </p:spPr>
      </p:pic>
    </p:spTree>
    <p:extLst>
      <p:ext uri="{BB962C8B-B14F-4D97-AF65-F5344CB8AC3E}">
        <p14:creationId xmlns:p14="http://schemas.microsoft.com/office/powerpoint/2010/main" val="429191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Waterway (</a:t>
            </a:r>
            <a:r>
              <a:rPr lang="el-GR" dirty="0" smtClean="0"/>
              <a:t>ποτάμια, λίμνες</a:t>
            </a:r>
            <a:r>
              <a:rPr lang="en-US" dirty="0" smtClean="0"/>
              <a:t>)</a:t>
            </a:r>
            <a:endParaRPr lang="el-GR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Μη χωρικά δεδομένα:</a:t>
            </a:r>
          </a:p>
          <a:p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295275"/>
            <a:ext cx="4719953" cy="5328000"/>
          </a:xfrm>
        </p:spPr>
      </p:pic>
    </p:spTree>
    <p:extLst>
      <p:ext uri="{BB962C8B-B14F-4D97-AF65-F5344CB8AC3E}">
        <p14:creationId xmlns:p14="http://schemas.microsoft.com/office/powerpoint/2010/main" val="398056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Floodarea</a:t>
            </a:r>
            <a:r>
              <a:rPr lang="en-US" dirty="0" smtClean="0"/>
              <a:t> (</a:t>
            </a:r>
            <a:r>
              <a:rPr lang="el-GR" dirty="0" smtClean="0"/>
              <a:t>περιοχές πλημμύρας</a:t>
            </a:r>
            <a:r>
              <a:rPr lang="en-US" dirty="0" smtClean="0"/>
              <a:t>)</a:t>
            </a:r>
            <a:endParaRPr lang="el-GR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Μη χωρικά δεδομένα:</a:t>
            </a:r>
          </a:p>
          <a:p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306677"/>
            <a:ext cx="4719953" cy="5305196"/>
          </a:xfrm>
        </p:spPr>
      </p:pic>
    </p:spTree>
    <p:extLst>
      <p:ext uri="{BB962C8B-B14F-4D97-AF65-F5344CB8AC3E}">
        <p14:creationId xmlns:p14="http://schemas.microsoft.com/office/powerpoint/2010/main" val="95776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 (</a:t>
            </a:r>
            <a:r>
              <a:rPr lang="el-GR" dirty="0" smtClean="0"/>
              <a:t>κίνδυνος εμφάνισης πλημμύρας</a:t>
            </a:r>
            <a:r>
              <a:rPr lang="en-US" dirty="0" smtClean="0"/>
              <a:t>)</a:t>
            </a:r>
            <a:endParaRPr lang="el-GR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Μη χωρικά δεδομένα:</a:t>
            </a:r>
          </a:p>
          <a:p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1" y="1306677"/>
            <a:ext cx="4718270" cy="5305196"/>
          </a:xfrm>
        </p:spPr>
      </p:pic>
    </p:spTree>
    <p:extLst>
      <p:ext uri="{BB962C8B-B14F-4D97-AF65-F5344CB8AC3E}">
        <p14:creationId xmlns:p14="http://schemas.microsoft.com/office/powerpoint/2010/main" val="71259063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173</TotalTime>
  <Words>426</Words>
  <Application>Microsoft Office PowerPoint</Application>
  <PresentationFormat>Ευρεία οθόνη</PresentationFormat>
  <Paragraphs>61</Paragraphs>
  <Slides>30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30</vt:i4>
      </vt:variant>
    </vt:vector>
  </HeadingPairs>
  <TitlesOfParts>
    <vt:vector size="36" baseType="lpstr">
      <vt:lpstr>Arial</vt:lpstr>
      <vt:lpstr>Century Gothic</vt:lpstr>
      <vt:lpstr>Franklin Gothic Book</vt:lpstr>
      <vt:lpstr>Noto Serif CJK SC</vt:lpstr>
      <vt:lpstr>Wingdings 3</vt:lpstr>
      <vt:lpstr>Wisp</vt:lpstr>
      <vt:lpstr>ADVANCED TOPICS IN DATABASES</vt:lpstr>
      <vt:lpstr>Περιβάλλον ανάπτυξης</vt:lpstr>
      <vt:lpstr>Ithaca, N.Y. State, U.S.A</vt:lpstr>
      <vt:lpstr>Χωρικά δεδομένα</vt:lpstr>
      <vt:lpstr>Parcels (αγροτεμάχια)</vt:lpstr>
      <vt:lpstr>Parks (πάρκα)</vt:lpstr>
      <vt:lpstr>Waterway (ποτάμια, λίμνες)</vt:lpstr>
      <vt:lpstr>Floodarea (περιοχές πλημμύρας)</vt:lpstr>
      <vt:lpstr>Firm (κίνδυνος εμφάνισης πλημμύρας)</vt:lpstr>
      <vt:lpstr>Μη χωρικά δεδομένα (συνθετικά)</vt:lpstr>
      <vt:lpstr>Διάγραμμα Οντοτήτων – Συσχετίσεων</vt:lpstr>
      <vt:lpstr>Σχεσιακό Μοντέλο Δεδομένων</vt:lpstr>
      <vt:lpstr>Μη χωρικά ερωτήματα</vt:lpstr>
      <vt:lpstr>1. Να υπολογιστεί η συνολική απόδοση όλων των αγροκτημάτων σε όλα τα είδη καλλιέργειας</vt:lpstr>
      <vt:lpstr>2. Πόσοι είναι οι περισσότεροι άνθρωποι, που απασχολούνται σε κάποιο αγρόκτημα</vt:lpstr>
      <vt:lpstr>3. Ποιο είναι το αγρόκτημα με τη μικρότερη (μη μηδενική) αξία ανά στρέμμα</vt:lpstr>
      <vt:lpstr>4. Πόσα είναι τα αγροκτήματα των οποίων η αξία ανά στρέμμα (μη μηδενική) είναι μεγαλύτερη από το μέσο όρο </vt:lpstr>
      <vt:lpstr>5. Πόσα είναι τα αγροκτήματα που ασχολούνται με την καλλιέργεια του κάθε φυτού κάθε εποχή του χρόνου  </vt:lpstr>
      <vt:lpstr>6. Ποια εποχή ευδοκιμεί το φυτό με την καλύτερη απόδοση καλλιέργειας  </vt:lpstr>
      <vt:lpstr>7. Να υπολογιστεί η μέση απόδοση καλλιέργειας του φυτού plant_15 στα αγροκτήματα που το id τους ξεκινά με '100'   </vt:lpstr>
      <vt:lpstr>8. Να υπολογιστεί το πλήθος των ατόμων που δουλεύουν σε κάθε ένα από τα 5 αγροκτήματα, που παρουσιάζουν τις μεγαλύτερες ετήσιες αποδόσεις   </vt:lpstr>
      <vt:lpstr>Χωρικά ερωτήματα</vt:lpstr>
      <vt:lpstr>1. Ζητείται ο υπολογισμός του συνολικού εμβαδού των 5 πιο ακριβών σε αξία κτημάτων (parcels) του χάρτη   </vt:lpstr>
      <vt:lpstr>2. Ζητείται ο υπολογισμός της περιμέτρου του πιο μεγάλου πάρκου του χάρτη   </vt:lpstr>
      <vt:lpstr>3. Ζητείται ο εντοπισμός των κτημάτων που καλύπτονται πλήρως από τη ζώνη X500 του firm    </vt:lpstr>
      <vt:lpstr>4. Ζητείται ο εντοπισμός των κτημάτων που τέμνονται από τη ζώνη X500 του firm     </vt:lpstr>
      <vt:lpstr>5. Ζητείται ο εντοπισμός των κτημάτων που επικαλύπτονται από τη ζώνη X500 του firm      </vt:lpstr>
      <vt:lpstr>6. Ζητείται ο εντοπισμός των πάρκων από τα οποία διέρχεται κάποιος δρόμος      </vt:lpstr>
      <vt:lpstr>7. Ζητείται ο υπολογισμός της μέγιστης απόστασης, που μπορεί να εμφανίζει το κάθε πάρκο από κάποιο άλλο πάρκο      </vt:lpstr>
      <vt:lpstr>8. Ζητείται ο υπολογισμός της ελάχιστης απόστασης, που εμφανίζει το κάθε πάρκο από κάποιο άλλο πάρκο 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 IN DATABASES</dc:title>
  <dc:creator>Theo</dc:creator>
  <cp:lastModifiedBy>Theo</cp:lastModifiedBy>
  <cp:revision>38</cp:revision>
  <dcterms:created xsi:type="dcterms:W3CDTF">2019-06-14T02:25:25Z</dcterms:created>
  <dcterms:modified xsi:type="dcterms:W3CDTF">2019-06-14T05:18:37Z</dcterms:modified>
</cp:coreProperties>
</file>